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310" r:id="rId7"/>
    <p:sldId id="312" r:id="rId8"/>
    <p:sldId id="286" r:id="rId9"/>
    <p:sldId id="314" r:id="rId10"/>
    <p:sldId id="315" r:id="rId11"/>
    <p:sldId id="313" r:id="rId12"/>
    <p:sldId id="320" r:id="rId13"/>
    <p:sldId id="307" r:id="rId14"/>
    <p:sldId id="321" r:id="rId15"/>
    <p:sldId id="318" r:id="rId16"/>
    <p:sldId id="319" r:id="rId17"/>
    <p:sldId id="262" r:id="rId18"/>
    <p:sldId id="268" r:id="rId19"/>
    <p:sldId id="311" r:id="rId20"/>
    <p:sldId id="316" r:id="rId21"/>
    <p:sldId id="317" r:id="rId22"/>
    <p:sldId id="274" r:id="rId23"/>
    <p:sldId id="298" r:id="rId24"/>
    <p:sldId id="279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elop" initials="d" lastIdx="1" clrIdx="0">
    <p:extLst>
      <p:ext uri="{19B8F6BF-5375-455C-9EA6-DF929625EA0E}">
        <p15:presenceInfo xmlns:p15="http://schemas.microsoft.com/office/powerpoint/2012/main" userId="devel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4F6F5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F6F5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726"/>
  </p:normalViewPr>
  <p:slideViewPr>
    <p:cSldViewPr snapToGrid="0" snapToObjects="1">
      <p:cViewPr varScale="1">
        <p:scale>
          <a:sx n="85" d="100"/>
          <a:sy n="85" d="100"/>
        </p:scale>
        <p:origin x="11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9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020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12.m4a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.png"/><Relationship Id="rId4" Type="http://schemas.openxmlformats.org/officeDocument/2006/relationships/audio" Target="../media/media12.m4a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6.m4a"/><Relationship Id="rId7" Type="http://schemas.openxmlformats.org/officeDocument/2006/relationships/image" Target="../media/image20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6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6.m4a"/><Relationship Id="rId7" Type="http://schemas.openxmlformats.org/officeDocument/2006/relationships/image" Target="../media/image4.sv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6.m4a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2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직선 연결선 3"/>
          <p:cNvSpPr/>
          <p:nvPr/>
        </p:nvSpPr>
        <p:spPr>
          <a:xfrm>
            <a:off x="5226115" y="2480926"/>
            <a:ext cx="0" cy="265882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TextBox 35"/>
          <p:cNvSpPr txBox="1"/>
          <p:nvPr/>
        </p:nvSpPr>
        <p:spPr>
          <a:xfrm>
            <a:off x="5676451" y="2480926"/>
            <a:ext cx="633670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dirty="0"/>
              <a:t>CAPSTONE DESIGN</a:t>
            </a:r>
            <a:r>
              <a:rPr lang="en-US" altLang="ko-KR" dirty="0"/>
              <a:t> 02</a:t>
            </a:r>
            <a:r>
              <a:rPr dirty="0"/>
              <a:t> PRESENTATION</a:t>
            </a:r>
          </a:p>
        </p:txBody>
      </p:sp>
      <p:sp>
        <p:nvSpPr>
          <p:cNvPr id="97" name="TextBox 35"/>
          <p:cNvSpPr txBox="1"/>
          <p:nvPr/>
        </p:nvSpPr>
        <p:spPr>
          <a:xfrm>
            <a:off x="5715780" y="3508538"/>
            <a:ext cx="6336706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2000" dirty="0"/>
              <a:t>NETWOD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Team 14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1650" b="1" dirty="0">
                <a:solidFill>
                  <a:schemeClr val="bg1"/>
                </a:solidFill>
              </a:rPr>
              <a:t>Kim </a:t>
            </a:r>
            <a:r>
              <a:rPr lang="en-US" altLang="ko-KR" sz="1650" b="1" dirty="0" err="1">
                <a:solidFill>
                  <a:schemeClr val="bg1"/>
                </a:solidFill>
              </a:rPr>
              <a:t>Jeonghoon</a:t>
            </a:r>
            <a:r>
              <a:rPr lang="en-US" altLang="ko-KR" sz="1650" b="1" dirty="0">
                <a:solidFill>
                  <a:schemeClr val="bg1"/>
                </a:solidFill>
              </a:rPr>
              <a:t>  </a:t>
            </a:r>
            <a:r>
              <a:rPr lang="en-US" sz="1650" b="1" dirty="0">
                <a:solidFill>
                  <a:schemeClr val="bg1"/>
                </a:solidFill>
              </a:rPr>
              <a:t>	20146235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dirty="0"/>
              <a:t>Min </a:t>
            </a:r>
            <a:r>
              <a:rPr lang="en-US" dirty="0" err="1"/>
              <a:t>Sungjae</a:t>
            </a:r>
            <a:r>
              <a:rPr lang="en-US" dirty="0"/>
              <a:t> 		20145223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u="sng" dirty="0"/>
              <a:t>Go </a:t>
            </a:r>
            <a:r>
              <a:rPr lang="en-US" u="sng" dirty="0" err="1"/>
              <a:t>Sungju</a:t>
            </a:r>
            <a:r>
              <a:rPr lang="en-US" u="sng" dirty="0"/>
              <a:t> 		20165245</a:t>
            </a:r>
            <a:r>
              <a:rPr lang="en-US" altLang="ko-KR" sz="1600" b="1" u="sng" dirty="0">
                <a:solidFill>
                  <a:schemeClr val="bg1"/>
                </a:solidFill>
              </a:rPr>
              <a:t> (Presenter)</a:t>
            </a:r>
            <a:endParaRPr u="sng" dirty="0"/>
          </a:p>
        </p:txBody>
      </p:sp>
      <p:pic>
        <p:nvPicPr>
          <p:cNvPr id="9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71" y="2690241"/>
            <a:ext cx="1359068" cy="135906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 dirty="0"/>
          </a:p>
        </p:txBody>
      </p:sp>
      <p:pic>
        <p:nvPicPr>
          <p:cNvPr id="10" name="1">
            <a:hlinkClick r:id="" action="ppaction://media"/>
            <a:extLst>
              <a:ext uri="{FF2B5EF4-FFF2-40B4-BE49-F238E27FC236}">
                <a16:creationId xmlns:a16="http://schemas.microsoft.com/office/drawing/2014/main" id="{EE9D4E95-0B1C-4E3D-9DDA-7D33B8B35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4550" y="5590576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8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FFFCB92-15E2-42D6-98F4-6A1742C424D2}"/>
              </a:ext>
            </a:extLst>
          </p:cNvPr>
          <p:cNvSpPr txBox="1"/>
          <p:nvPr/>
        </p:nvSpPr>
        <p:spPr>
          <a:xfrm>
            <a:off x="1579776" y="1703832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Basic android UI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Design  </a:t>
            </a: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&amp; Develop</a:t>
            </a:r>
            <a:endParaRPr sz="2800" spc="-150" dirty="0">
              <a:solidFill>
                <a:schemeClr val="bg1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42A8A-7DAF-4892-82F3-68D2EBD18826}"/>
              </a:ext>
            </a:extLst>
          </p:cNvPr>
          <p:cNvSpPr txBox="1"/>
          <p:nvPr/>
        </p:nvSpPr>
        <p:spPr>
          <a:xfrm>
            <a:off x="8635796" y="5805200"/>
            <a:ext cx="19404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effectLst/>
                <a:latin typeface="Arial Nova" panose="020B0504020202020204" pitchFamily="34" charset="0"/>
                <a:cs typeface="Times New Roman" panose="02020603050405020304" pitchFamily="18" charset="0"/>
              </a:rPr>
              <a:t>NavigationView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BA864B-EDC8-4410-957E-4E12D6FE3D48}"/>
              </a:ext>
            </a:extLst>
          </p:cNvPr>
          <p:cNvSpPr txBox="1"/>
          <p:nvPr/>
        </p:nvSpPr>
        <p:spPr>
          <a:xfrm>
            <a:off x="5321852" y="5825749"/>
            <a:ext cx="70950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effectLst/>
                <a:latin typeface="Arial Nova" panose="020B0504020202020204" pitchFamily="34" charset="0"/>
                <a:ea typeface="HGPGothicE" panose="020B0400000000000000" pitchFamily="34" charset="-128"/>
                <a:cs typeface="Times New Roman" panose="02020603050405020304" pitchFamily="18" charset="0"/>
              </a:rPr>
              <a:t>BottomNavigationView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AC3D695-D6E6-406E-8A0B-FB9269711B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43" y="1676345"/>
            <a:ext cx="2326611" cy="4038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25B009-F0C8-42BD-90D0-CB6AA3903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51" y="1676344"/>
            <a:ext cx="2326613" cy="40755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8B0DE1-A551-493E-A2B5-2759256532CE}"/>
              </a:ext>
            </a:extLst>
          </p:cNvPr>
          <p:cNvSpPr txBox="1"/>
          <p:nvPr/>
        </p:nvSpPr>
        <p:spPr>
          <a:xfrm>
            <a:off x="1434746" y="3420822"/>
            <a:ext cx="7095066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chemeClr val="bg1">
                    <a:lumMod val="50000"/>
                  </a:schemeClr>
                </a:solidFill>
                <a:effectLst/>
                <a:latin typeface="Arial Nova" panose="020B0504020202020204" pitchFamily="34" charset="0"/>
                <a:ea typeface="HGPGothicE" panose="020B0400000000000000" pitchFamily="34" charset="-128"/>
                <a:cs typeface="Times New Roman" panose="02020603050405020304" pitchFamily="18" charset="0"/>
              </a:rPr>
              <a:t>BottomNavigationView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effectLst/>
              <a:latin typeface="Arial Nova" panose="020B0504020202020204" pitchFamily="34" charset="0"/>
              <a:ea typeface="HGPGothicE" panose="020B0400000000000000" pitchFamily="34" charset="-128"/>
              <a:cs typeface="Times New Roman" panose="02020603050405020304" pitchFamily="18" charset="0"/>
            </a:endParaRPr>
          </a:p>
          <a:p>
            <a:r>
              <a:rPr lang="en-US" altLang="ko-KR" sz="32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M</a:t>
            </a:r>
            <a:r>
              <a:rPr lang="en-US" altLang="ko-KR" sz="3600" b="1" dirty="0">
                <a:solidFill>
                  <a:schemeClr val="tx1"/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ore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3600" b="1" i="0" dirty="0">
                <a:solidFill>
                  <a:srgbClr val="222222"/>
                </a:solidFill>
                <a:effectLst/>
                <a:latin typeface="Arial Nova" panose="020B0504020202020204" pitchFamily="34" charset="0"/>
              </a:rPr>
              <a:t>Suitable</a:t>
            </a:r>
            <a:endParaRPr lang="ko-KR" altLang="en-US" sz="3600" b="1" dirty="0">
              <a:solidFill>
                <a:schemeClr val="bg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0C6C0172-9EB0-4504-ABFE-BEAC76395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62408" y="57056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036F81-3787-47F6-9560-E75154EC846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206" y="1989561"/>
            <a:ext cx="5475144" cy="44971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17157-3048-4D98-AB2B-4B290103B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956" y="3374980"/>
            <a:ext cx="1506720" cy="27797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1BD52E-2334-4567-B224-94E21413CC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5674" y="3331925"/>
            <a:ext cx="1506678" cy="2822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AF318-006E-4E47-812A-89334A4A588E}"/>
              </a:ext>
            </a:extLst>
          </p:cNvPr>
          <p:cNvSpPr txBox="1"/>
          <p:nvPr/>
        </p:nvSpPr>
        <p:spPr>
          <a:xfrm>
            <a:off x="3235758" y="6225136"/>
            <a:ext cx="216650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bg1">
                    <a:lumMod val="25000"/>
                  </a:schemeClr>
                </a:solidFill>
                <a:latin typeface="Arial Nova" panose="020B0504020202020204" pitchFamily="34" charset="0"/>
                <a:cs typeface="Times New Roman" panose="02020603050405020304" pitchFamily="18" charset="0"/>
              </a:rPr>
              <a:t>S</a:t>
            </a:r>
            <a:r>
              <a:rPr lang="en-US" altLang="ko-KR" sz="1400" dirty="0">
                <a:solidFill>
                  <a:schemeClr val="bg1">
                    <a:lumMod val="25000"/>
                  </a:schemeClr>
                </a:solidFill>
                <a:effectLst/>
                <a:latin typeface="Arial Nova" panose="020B0504020202020204" pitchFamily="34" charset="0"/>
                <a:cs typeface="Times New Roman" panose="02020603050405020304" pitchFamily="18" charset="0"/>
              </a:rPr>
              <a:t>plash screen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FillTx/>
                <a:latin typeface="Arial Nova" panose="020B0504020202020204" pitchFamily="34" charset="0"/>
                <a:sym typeface="맑은 고딕"/>
              </a:rPr>
              <a:t>(loading screen)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FillTx/>
              <a:latin typeface="Arial Nova" panose="020B0504020202020204" pitchFamily="34" charset="0"/>
              <a:sym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1279A-5863-49D7-A021-36B3C381698C}"/>
              </a:ext>
            </a:extLst>
          </p:cNvPr>
          <p:cNvSpPr txBox="1"/>
          <p:nvPr/>
        </p:nvSpPr>
        <p:spPr>
          <a:xfrm>
            <a:off x="1914017" y="6367788"/>
            <a:ext cx="216650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uFillTx/>
                <a:latin typeface="Arial Nova" panose="020B0504020202020204" pitchFamily="34" charset="0"/>
                <a:cs typeface="Times New Roman" panose="02020603050405020304" pitchFamily="18" charset="0"/>
                <a:sym typeface="맑은 고딕"/>
              </a:rPr>
              <a:t>Basic UI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FillTx/>
              <a:latin typeface="Arial Nova" panose="020B0504020202020204" pitchFamily="34" charset="0"/>
              <a:sym typeface="맑은 고딕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E743656-031C-4C40-92F9-92B0A23A0097}"/>
              </a:ext>
            </a:extLst>
          </p:cNvPr>
          <p:cNvSpPr txBox="1"/>
          <p:nvPr/>
        </p:nvSpPr>
        <p:spPr>
          <a:xfrm>
            <a:off x="1579776" y="1703832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Basic android UI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Design </a:t>
            </a:r>
            <a:r>
              <a:rPr lang="en-US" sz="2800" spc="-150" dirty="0">
                <a:latin typeface="Arial Nova" panose="020B0504020202020204" pitchFamily="34" charset="0"/>
              </a:rPr>
              <a:t> </a:t>
            </a: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&amp; </a:t>
            </a:r>
            <a:r>
              <a:rPr lang="en-US" sz="2800" spc="-150" dirty="0">
                <a:solidFill>
                  <a:schemeClr val="tx1"/>
                </a:solidFill>
                <a:latin typeface="Arial Nova" panose="020B0504020202020204" pitchFamily="34" charset="0"/>
              </a:rPr>
              <a:t>Develop</a:t>
            </a:r>
            <a:endParaRPr sz="2800" spc="-15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9FFF1957-EEDC-480A-80DD-386581E21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31244" y="5815303"/>
            <a:ext cx="609600" cy="609600"/>
          </a:xfrm>
          <a:prstGeom prst="rect">
            <a:avLst/>
          </a:prstGeom>
        </p:spPr>
      </p:pic>
      <p:pic>
        <p:nvPicPr>
          <p:cNvPr id="3" name="Sp s">
            <a:hlinkClick r:id="" action="ppaction://media"/>
            <a:extLst>
              <a:ext uri="{FF2B5EF4-FFF2-40B4-BE49-F238E27FC236}">
                <a16:creationId xmlns:a16="http://schemas.microsoft.com/office/drawing/2014/main" id="{A16B4488-DB6F-42AA-8E50-8E41CA045C2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09044" y="58031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91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7000"/>
    </mc:Choice>
    <mc:Fallback>
      <p:transition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69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C17157-3048-4D98-AB2B-4B290103B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472" y="3217617"/>
            <a:ext cx="1597530" cy="2947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AF318-006E-4E47-812A-89334A4A588E}"/>
              </a:ext>
            </a:extLst>
          </p:cNvPr>
          <p:cNvSpPr txBox="1"/>
          <p:nvPr/>
        </p:nvSpPr>
        <p:spPr>
          <a:xfrm>
            <a:off x="7257668" y="2277828"/>
            <a:ext cx="216650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 Nova" panose="020B0504020202020204" pitchFamily="34" charset="0"/>
                <a:sym typeface="맑은 고딕"/>
              </a:rPr>
              <a:t>BottomNavigationBar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 Nova" panose="020B0504020202020204" pitchFamily="34" charset="0"/>
                <a:sym typeface="맑은 고딕"/>
              </a:rPr>
              <a:t> </a:t>
            </a:r>
            <a:r>
              <a:rPr kumimoji="0" lang="en-US" altLang="ko-KR" sz="14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 Nova" panose="020B0504020202020204" pitchFamily="34" charset="0"/>
                <a:sym typeface="맑은 고딕"/>
              </a:rPr>
              <a:t>Fragmants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 Nova" panose="020B0504020202020204" pitchFamily="34" charset="0"/>
              <a:sym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61279A-5863-49D7-A021-36B3C381698C}"/>
              </a:ext>
            </a:extLst>
          </p:cNvPr>
          <p:cNvSpPr txBox="1"/>
          <p:nvPr/>
        </p:nvSpPr>
        <p:spPr>
          <a:xfrm>
            <a:off x="3144465" y="6362068"/>
            <a:ext cx="216650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uFillTx/>
                <a:latin typeface="Arial Nova" panose="020B0504020202020204" pitchFamily="34" charset="0"/>
                <a:cs typeface="Times New Roman" panose="02020603050405020304" pitchFamily="18" charset="0"/>
                <a:sym typeface="맑은 고딕"/>
              </a:rPr>
              <a:t>Basic UI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FillTx/>
              <a:latin typeface="Arial Nova" panose="020B0504020202020204" pitchFamily="34" charset="0"/>
              <a:sym typeface="맑은 고딕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3E743656-031C-4C40-92F9-92B0A23A0097}"/>
              </a:ext>
            </a:extLst>
          </p:cNvPr>
          <p:cNvSpPr txBox="1"/>
          <p:nvPr/>
        </p:nvSpPr>
        <p:spPr>
          <a:xfrm>
            <a:off x="1579776" y="1703832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Basic android UI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Design </a:t>
            </a:r>
            <a:r>
              <a:rPr lang="en-US" sz="2800" spc="-150" dirty="0">
                <a:latin typeface="Arial Nova" panose="020B0504020202020204" pitchFamily="34" charset="0"/>
              </a:rPr>
              <a:t> </a:t>
            </a: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&amp; </a:t>
            </a:r>
            <a:r>
              <a:rPr lang="en-US" sz="2800" spc="-150" dirty="0">
                <a:solidFill>
                  <a:schemeClr val="tx1"/>
                </a:solidFill>
                <a:latin typeface="Arial Nova" panose="020B0504020202020204" pitchFamily="34" charset="0"/>
              </a:rPr>
              <a:t>Develop</a:t>
            </a:r>
            <a:endParaRPr sz="2800" spc="-15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AE1E22-FD6C-4068-9A3D-BFD0C939F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667" y="3185154"/>
            <a:ext cx="1706881" cy="29574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9C5F23-E22A-4EEB-80E8-8948961E8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3353" y="3175153"/>
            <a:ext cx="1660824" cy="2957467"/>
          </a:xfrm>
          <a:prstGeom prst="rect">
            <a:avLst/>
          </a:prstGeom>
        </p:spPr>
      </p:pic>
      <p:pic>
        <p:nvPicPr>
          <p:cNvPr id="4" name="12">
            <a:hlinkClick r:id="" action="ppaction://media"/>
            <a:extLst>
              <a:ext uri="{FF2B5EF4-FFF2-40B4-BE49-F238E27FC236}">
                <a16:creationId xmlns:a16="http://schemas.microsoft.com/office/drawing/2014/main" id="{46F8A496-EF80-4FE9-9F6C-2E847D6F5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4550" y="56090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2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000"/>
    </mc:Choice>
    <mc:Fallback>
      <p:transition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280F6CB-F484-4477-B6B6-368CB61B5906}"/>
              </a:ext>
            </a:extLst>
          </p:cNvPr>
          <p:cNvSpPr txBox="1"/>
          <p:nvPr/>
        </p:nvSpPr>
        <p:spPr>
          <a:xfrm>
            <a:off x="1598682" y="1576770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linkage android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Implementation of excel parsing module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8BD873-E6C7-4FFB-B647-D1DE9D66FD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622288" y="2923660"/>
            <a:ext cx="5731510" cy="315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9C658B-7A76-4DBD-81A0-6CE86B1E4053}"/>
              </a:ext>
            </a:extLst>
          </p:cNvPr>
          <p:cNvSpPr txBox="1"/>
          <p:nvPr/>
        </p:nvSpPr>
        <p:spPr>
          <a:xfrm>
            <a:off x="1996827" y="4319045"/>
            <a:ext cx="3227316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effectLst/>
                <a:latin typeface="Arial Nova" panose="020B0504020202020204" pitchFamily="34" charset="0"/>
                <a:cs typeface="Times New Roman" panose="02020603050405020304" pitchFamily="18" charset="0"/>
              </a:rPr>
              <a:t>Apache POI library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uFillTx/>
                <a:latin typeface="Arial Nova" panose="020B0504020202020204" pitchFamily="34" charset="0"/>
                <a:cs typeface="Times New Roman" panose="02020603050405020304" pitchFamily="18" charset="0"/>
                <a:sym typeface="맑은 고딕"/>
              </a:rPr>
              <a:t>Link jar/Android</a:t>
            </a:r>
            <a:endParaRPr kumimoji="0" lang="ko-KR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Nova" panose="020B0504020202020204" pitchFamily="34" charset="0"/>
              <a:sym typeface="맑은 고딕"/>
            </a:endParaRPr>
          </a:p>
        </p:txBody>
      </p:sp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B9C430BD-D067-4763-A191-FABA16049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4550" y="56307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9000"/>
    </mc:Choice>
    <mc:Fallback>
      <p:transition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280F6CB-F484-4477-B6B6-368CB61B5906}"/>
              </a:ext>
            </a:extLst>
          </p:cNvPr>
          <p:cNvSpPr txBox="1"/>
          <p:nvPr/>
        </p:nvSpPr>
        <p:spPr>
          <a:xfrm>
            <a:off x="1598682" y="1576770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linkage android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Implementation of excel parsing module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BBB967-72D9-4BE0-87C4-4FD7084C2EB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65242" y="4396990"/>
            <a:ext cx="4785488" cy="20073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FC3828-7A00-400E-A8D2-AD0B287F13E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865242" y="2032154"/>
            <a:ext cx="4612993" cy="1956128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2DD28F61-BCDB-488E-839D-E34A85428ED2}"/>
              </a:ext>
            </a:extLst>
          </p:cNvPr>
          <p:cNvSpPr txBox="1"/>
          <p:nvPr/>
        </p:nvSpPr>
        <p:spPr>
          <a:xfrm>
            <a:off x="1598682" y="3485392"/>
            <a:ext cx="4752529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4000" spc="-150" dirty="0">
                <a:solidFill>
                  <a:schemeClr val="bg1">
                    <a:lumMod val="25000"/>
                  </a:schemeClr>
                </a:solidFill>
                <a:latin typeface="Arial Nova" panose="020B0504020202020204" pitchFamily="34" charset="0"/>
              </a:rPr>
              <a:t>JAR 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Arial Narrow" panose="020B0606020202030204" pitchFamily="34" charset="0"/>
                <a:cs typeface="Cavolini" panose="020B0502040204020203" pitchFamily="66" charset="0"/>
                <a:sym typeface="Cambria"/>
              </a:rPr>
              <a:t>Java Archive</a:t>
            </a:r>
            <a:r>
              <a:rPr lang="en-US" altLang="ko-KR" b="1" dirty="0">
                <a:solidFill>
                  <a:schemeClr val="bg1">
                    <a:lumMod val="25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  <a:sym typeface="Cambria"/>
              </a:rPr>
              <a:t> </a:t>
            </a:r>
            <a:endParaRPr lang="en-US" sz="4000" spc="-150" dirty="0">
              <a:solidFill>
                <a:schemeClr val="bg1">
                  <a:lumMod val="25000"/>
                </a:schemeClr>
              </a:solidFill>
              <a:latin typeface="Arial Nova" panose="020B0504020202020204" pitchFamily="34" charset="0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6" name="Jar">
            <a:hlinkClick r:id="" action="ppaction://media"/>
            <a:extLst>
              <a:ext uri="{FF2B5EF4-FFF2-40B4-BE49-F238E27FC236}">
                <a16:creationId xmlns:a16="http://schemas.microsoft.com/office/drawing/2014/main" id="{5F6D2FE0-EC6D-4710-A2D3-1F75CF63D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7336" y="5509735"/>
            <a:ext cx="609600" cy="609600"/>
          </a:xfrm>
          <a:prstGeom prst="rect">
            <a:avLst/>
          </a:prstGeom>
        </p:spPr>
      </p:pic>
      <p:pic>
        <p:nvPicPr>
          <p:cNvPr id="7" name="Jar 2">
            <a:hlinkClick r:id="" action="ppaction://media"/>
            <a:extLst>
              <a:ext uri="{FF2B5EF4-FFF2-40B4-BE49-F238E27FC236}">
                <a16:creationId xmlns:a16="http://schemas.microsoft.com/office/drawing/2014/main" id="{C265FAB7-9763-4C16-94A7-0CC1707C567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33580" y="5509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000"/>
    </mc:Choice>
    <mc:Fallback>
      <p:transition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39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8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5657FB8-AB96-4330-8AB2-0E55DF6632E4}"/>
              </a:ext>
            </a:extLst>
          </p:cNvPr>
          <p:cNvSpPr txBox="1"/>
          <p:nvPr/>
        </p:nvSpPr>
        <p:spPr>
          <a:xfrm>
            <a:off x="1598682" y="1576770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linkage android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Implementation of excel parsing module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A4DF89A-DA19-40FA-ACAB-C7473F5F5DB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24075" y="3361917"/>
            <a:ext cx="2647950" cy="2133600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2A265CA-9221-45F5-A356-F460CAA16DF7}"/>
              </a:ext>
            </a:extLst>
          </p:cNvPr>
          <p:cNvSpPr/>
          <p:nvPr/>
        </p:nvSpPr>
        <p:spPr>
          <a:xfrm>
            <a:off x="5715000" y="4254500"/>
            <a:ext cx="1933464" cy="58420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9933AE28-8194-4DFA-B8E7-BBD00D531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4550" y="5652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3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7000"/>
    </mc:Choice>
    <mc:Fallback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69FC400D-99E7-41A0-9880-630C7AFC299D}"/>
              </a:ext>
            </a:extLst>
          </p:cNvPr>
          <p:cNvSpPr txBox="1"/>
          <p:nvPr/>
        </p:nvSpPr>
        <p:spPr>
          <a:xfrm>
            <a:off x="1598682" y="1576770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linkage android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Implementation of excel parsing module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087609-A9FE-46C0-9CF2-A7086CD495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74433" y="1985425"/>
            <a:ext cx="4433999" cy="26159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BB9045-FD57-4849-9FE6-51E0EAD81C1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33692" y="5138439"/>
            <a:ext cx="4808883" cy="12075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365521-4306-4514-8A00-0EC637AC1216}"/>
              </a:ext>
            </a:extLst>
          </p:cNvPr>
          <p:cNvSpPr txBox="1"/>
          <p:nvPr/>
        </p:nvSpPr>
        <p:spPr>
          <a:xfrm>
            <a:off x="9785925" y="1452630"/>
            <a:ext cx="70993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‘Get’, ‘set’ part 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7A4E0-F391-4666-8B36-946268A80AF4}"/>
              </a:ext>
            </a:extLst>
          </p:cNvPr>
          <p:cNvSpPr txBox="1"/>
          <p:nvPr/>
        </p:nvSpPr>
        <p:spPr>
          <a:xfrm>
            <a:off x="7033692" y="6407267"/>
            <a:ext cx="70993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000000"/>
                </a:solidFill>
                <a:effectLst/>
                <a:latin typeface="Helvetica" panose="020B0604020202020204" pitchFamily="34" charset="0"/>
                <a:ea typeface="맑은 고딕" panose="020B0503020000020004" pitchFamily="50" charset="-127"/>
              </a:rPr>
              <a:t>accessing the path part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A55A6B3-8A66-439D-8069-E15E0DF5747A}"/>
              </a:ext>
            </a:extLst>
          </p:cNvPr>
          <p:cNvCxnSpPr/>
          <p:nvPr/>
        </p:nvCxnSpPr>
        <p:spPr>
          <a:xfrm flipV="1">
            <a:off x="6096000" y="4216400"/>
            <a:ext cx="431800" cy="342900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442588F8-2B3F-41C8-9C3E-16B391EC66B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0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9275" y="6001789"/>
            <a:ext cx="609600" cy="60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C20219-B0E9-40F8-8B85-BCC60DA9884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124075" y="3361917"/>
            <a:ext cx="2647950" cy="2133600"/>
          </a:xfrm>
          <a:prstGeom prst="rect">
            <a:avLst/>
          </a:prstGeom>
        </p:spPr>
      </p:pic>
      <p:pic>
        <p:nvPicPr>
          <p:cNvPr id="6" name="15">
            <a:hlinkClick r:id="" action="ppaction://media"/>
            <a:extLst>
              <a:ext uri="{FF2B5EF4-FFF2-40B4-BE49-F238E27FC236}">
                <a16:creationId xmlns:a16="http://schemas.microsoft.com/office/drawing/2014/main" id="{53250D03-4C75-4849-B2AA-98313BE5F16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69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9082" y="59823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500"/>
    </mc:Choice>
    <mc:Fallback>
      <p:transition advTm="1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394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40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" name="TextBox 35"/>
          <p:cNvSpPr txBox="1"/>
          <p:nvPr/>
        </p:nvSpPr>
        <p:spPr>
          <a:xfrm>
            <a:off x="5130686" y="2859839"/>
            <a:ext cx="7061310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Problems &amp; Solutions</a:t>
            </a:r>
            <a:endParaRPr dirty="0"/>
          </a:p>
        </p:txBody>
      </p:sp>
      <p:sp>
        <p:nvSpPr>
          <p:cNvPr id="162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3”</a:t>
            </a:r>
          </a:p>
        </p:txBody>
      </p:sp>
      <p:sp>
        <p:nvSpPr>
          <p:cNvPr id="16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58D56D62-2EBA-4072-8CEF-28D441822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4550" y="56525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00"/>
    </mc:Choice>
    <mc:Fallback>
      <p:transition advTm="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6463"/>
            <a:ext cx="3120712" cy="640152"/>
            <a:chOff x="0" y="-13966"/>
            <a:chExt cx="3120711" cy="640151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744750" y="-13966"/>
              <a:ext cx="1631211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Problems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655515-4485-4186-B741-8A2A4FA65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974" y="1507135"/>
            <a:ext cx="5362575" cy="4591050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982AED2-99D8-485B-864D-C2C40C31E06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106322" y="3868790"/>
            <a:ext cx="2311049" cy="1857616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4E69BE-391F-4E81-B4B2-221FD42AD8F1}"/>
              </a:ext>
            </a:extLst>
          </p:cNvPr>
          <p:cNvSpPr txBox="1"/>
          <p:nvPr/>
        </p:nvSpPr>
        <p:spPr>
          <a:xfrm>
            <a:off x="1284114" y="3684126"/>
            <a:ext cx="28222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>
                    <a:lumMod val="25000"/>
                  </a:schemeClr>
                </a:solidFill>
                <a:latin typeface="Arial Nova" panose="020B0504020202020204" pitchFamily="34" charset="0"/>
                <a:cs typeface="IrisUPC" panose="020B0604020202020204" pitchFamily="34" charset="-34"/>
              </a:rPr>
              <a:t>Only 20 kind of WOD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0EFB85-2829-4E5B-9458-1F59AD905715}"/>
              </a:ext>
            </a:extLst>
          </p:cNvPr>
          <p:cNvSpPr txBox="1"/>
          <p:nvPr/>
        </p:nvSpPr>
        <p:spPr>
          <a:xfrm>
            <a:off x="1205007" y="2035107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data collection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WOD-list too Lack to learn(ML)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D16C02C4-EF75-44B2-9E26-CD3EF54D4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2173" y="556478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1059"/>
            <a:ext cx="3120712" cy="645556"/>
            <a:chOff x="0" y="-19370"/>
            <a:chExt cx="3120711" cy="645555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827982" y="-19370"/>
              <a:ext cx="148052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Solution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3CE207B-4D63-4FA5-9869-8F84A16C0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84" y="2999424"/>
            <a:ext cx="5277098" cy="27475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9D96FE-9A31-4A5D-A8F3-45105C1AA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108" y="3135989"/>
            <a:ext cx="2973823" cy="2474402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3D9DB8F-01CD-4462-AB28-CDFAD1C7CD14}"/>
              </a:ext>
            </a:extLst>
          </p:cNvPr>
          <p:cNvSpPr txBox="1"/>
          <p:nvPr/>
        </p:nvSpPr>
        <p:spPr>
          <a:xfrm>
            <a:off x="5869758" y="1384174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data collection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WOD-list too Lack to lean(ML)</a:t>
            </a:r>
            <a:endParaRPr sz="2800" spc="-150" dirty="0">
              <a:latin typeface="Arial Nova" panose="020B05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49312DC-24D9-4915-BBD3-5EAA7F7C9AAA}"/>
              </a:ext>
            </a:extLst>
          </p:cNvPr>
          <p:cNvCxnSpPr>
            <a:cxnSpLocks/>
          </p:cNvCxnSpPr>
          <p:nvPr/>
        </p:nvCxnSpPr>
        <p:spPr>
          <a:xfrm>
            <a:off x="6637867" y="4236625"/>
            <a:ext cx="141111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001141-6C2A-4FA7-A3A3-2B21CBCF59B3}"/>
              </a:ext>
            </a:extLst>
          </p:cNvPr>
          <p:cNvSpPr txBox="1"/>
          <p:nvPr/>
        </p:nvSpPr>
        <p:spPr>
          <a:xfrm>
            <a:off x="6603604" y="3540026"/>
            <a:ext cx="312645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FillTx/>
                <a:latin typeface="Arial Nova" panose="020B0504020202020204" pitchFamily="34" charset="0"/>
                <a:sym typeface="맑은 고딕"/>
              </a:rPr>
              <a:t>Web</a:t>
            </a:r>
            <a:r>
              <a:rPr lang="en-US" altLang="ko-KR" dirty="0">
                <a:solidFill>
                  <a:schemeClr val="bg1">
                    <a:lumMod val="25000"/>
                  </a:schemeClr>
                </a:solidFill>
                <a:latin typeface="Arial Nova" panose="020B0504020202020204" pitchFamily="34" charset="0"/>
              </a:rPr>
              <a:t> Crawling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DF98CB-2860-4EE3-9F16-902522BE5802}"/>
              </a:ext>
            </a:extLst>
          </p:cNvPr>
          <p:cNvSpPr txBox="1"/>
          <p:nvPr/>
        </p:nvSpPr>
        <p:spPr>
          <a:xfrm>
            <a:off x="2900131" y="6039833"/>
            <a:ext cx="312645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bg1">
                    <a:lumMod val="25000"/>
                  </a:schemeClr>
                </a:solidFill>
              </a:rPr>
              <a:t>S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FillTx/>
                <a:sym typeface="맑은 고딕"/>
              </a:rPr>
              <a:t>craping</a:t>
            </a:r>
            <a:endParaRPr lang="en-US" altLang="ko-KR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46331-1293-4170-9BBF-9207EDF8C3DC}"/>
              </a:ext>
            </a:extLst>
          </p:cNvPr>
          <p:cNvSpPr txBox="1"/>
          <p:nvPr/>
        </p:nvSpPr>
        <p:spPr>
          <a:xfrm>
            <a:off x="8934880" y="5978278"/>
            <a:ext cx="312645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400" dirty="0">
                <a:solidFill>
                  <a:schemeClr val="bg1">
                    <a:lumMod val="25000"/>
                  </a:schemeClr>
                </a:solidFill>
              </a:rPr>
              <a:t>S</a:t>
            </a:r>
            <a:r>
              <a:rPr kumimoji="0" lang="en-US" altLang="ko-KR" sz="1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FillTx/>
                <a:sym typeface="맑은 고딕"/>
              </a:rPr>
              <a:t>caling</a:t>
            </a:r>
            <a:endParaRPr lang="en-US" altLang="ko-KR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3" name="18">
            <a:hlinkClick r:id="" action="ppaction://media"/>
            <a:extLst>
              <a:ext uri="{FF2B5EF4-FFF2-40B4-BE49-F238E27FC236}">
                <a16:creationId xmlns:a16="http://schemas.microsoft.com/office/drawing/2014/main" id="{99B75590-445F-421C-8A46-1E7467A2B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32699" y="56764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1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000"/>
    </mc:Choice>
    <mc:Fallback>
      <p:transition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2" name="직선 연결선 3"/>
          <p:cNvSpPr/>
          <p:nvPr/>
        </p:nvSpPr>
        <p:spPr>
          <a:xfrm flipH="1">
            <a:off x="5509164" y="992939"/>
            <a:ext cx="22453" cy="487212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" name="TextBox 35"/>
          <p:cNvSpPr txBox="1"/>
          <p:nvPr/>
        </p:nvSpPr>
        <p:spPr>
          <a:xfrm>
            <a:off x="2109398" y="2869262"/>
            <a:ext cx="1983207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4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dirty="0"/>
              <a:t>INDEX</a:t>
            </a:r>
          </a:p>
        </p:txBody>
      </p:sp>
      <p:grpSp>
        <p:nvGrpSpPr>
          <p:cNvPr id="109" name="그룹 2"/>
          <p:cNvGrpSpPr/>
          <p:nvPr/>
        </p:nvGrpSpPr>
        <p:grpSpPr>
          <a:xfrm>
            <a:off x="5722902" y="1583482"/>
            <a:ext cx="6660385" cy="3151514"/>
            <a:chOff x="0" y="0"/>
            <a:chExt cx="6660384" cy="3151512"/>
          </a:xfrm>
        </p:grpSpPr>
        <p:grpSp>
          <p:nvGrpSpPr>
            <p:cNvPr id="107" name="그룹 17"/>
            <p:cNvGrpSpPr/>
            <p:nvPr/>
          </p:nvGrpSpPr>
          <p:grpSpPr>
            <a:xfrm>
              <a:off x="0" y="0"/>
              <a:ext cx="6660384" cy="2295932"/>
              <a:chOff x="0" y="0"/>
              <a:chExt cx="6660383" cy="2295931"/>
            </a:xfrm>
          </p:grpSpPr>
          <p:sp>
            <p:nvSpPr>
              <p:cNvPr id="104" name="TextBox 35"/>
              <p:cNvSpPr txBox="1"/>
              <p:nvPr/>
            </p:nvSpPr>
            <p:spPr>
              <a:xfrm>
                <a:off x="0" y="0"/>
                <a:ext cx="6336708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lvl1pPr>
              </a:lstStyle>
              <a:p>
                <a:r>
                  <a:rPr dirty="0"/>
                  <a:t>01 </a:t>
                </a:r>
                <a:r>
                  <a:rPr lang="en-US" dirty="0"/>
                  <a:t>Weekly plan</a:t>
                </a:r>
                <a:endParaRPr dirty="0"/>
              </a:p>
            </p:txBody>
          </p:sp>
          <p:sp>
            <p:nvSpPr>
              <p:cNvPr id="105" name="TextBox 35"/>
              <p:cNvSpPr txBox="1"/>
              <p:nvPr/>
            </p:nvSpPr>
            <p:spPr>
              <a:xfrm>
                <a:off x="2" y="855580"/>
                <a:ext cx="6536274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02 </a:t>
                </a:r>
                <a:r>
                  <a:rPr lang="en-US" dirty="0"/>
                  <a:t>Progress</a:t>
                </a:r>
                <a:endParaRPr dirty="0"/>
              </a:p>
            </p:txBody>
          </p:sp>
          <p:sp>
            <p:nvSpPr>
              <p:cNvPr id="106" name="TextBox 35"/>
              <p:cNvSpPr txBox="1"/>
              <p:nvPr/>
            </p:nvSpPr>
            <p:spPr>
              <a:xfrm>
                <a:off x="2" y="1711161"/>
                <a:ext cx="6660381" cy="584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03</a:t>
                </a:r>
                <a:r>
                  <a:rPr lang="en-US" altLang="ko-KR" dirty="0"/>
                  <a:t> Problems &amp; Solutions</a:t>
                </a:r>
                <a:endParaRPr dirty="0"/>
              </a:p>
            </p:txBody>
          </p:sp>
        </p:grpSp>
        <p:sp>
          <p:nvSpPr>
            <p:cNvPr id="108" name="TextBox 35"/>
            <p:cNvSpPr txBox="1"/>
            <p:nvPr/>
          </p:nvSpPr>
          <p:spPr>
            <a:xfrm>
              <a:off x="0" y="2566741"/>
              <a:ext cx="6336707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 spc="300">
                  <a:ln w="9525" cap="flat">
                    <a:solidFill>
                      <a:srgbClr val="FFFFFF">
                        <a:alpha val="5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pPr>
              <a:r>
                <a:rPr dirty="0"/>
                <a:t>04 </a:t>
              </a:r>
              <a:r>
                <a:rPr lang="en-US"/>
                <a:t>Next week plan</a:t>
              </a:r>
              <a:endParaRPr dirty="0"/>
            </a:p>
          </p:txBody>
        </p:sp>
      </p:grpSp>
      <p:sp>
        <p:nvSpPr>
          <p:cNvPr id="11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7DC031AF-F1F7-4243-8AD6-94CC2DB89BD1}"/>
              </a:ext>
            </a:extLst>
          </p:cNvPr>
          <p:cNvSpPr txBox="1"/>
          <p:nvPr/>
        </p:nvSpPr>
        <p:spPr>
          <a:xfrm>
            <a:off x="5722904" y="5005805"/>
            <a:ext cx="63367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pPr>
              <a:defRPr sz="3200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Q &amp; A</a:t>
            </a:r>
            <a:endParaRPr dirty="0"/>
          </a:p>
        </p:txBody>
      </p:sp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56C88E15-4676-4614-9EAB-47AF18B98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4550" y="559057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027"/>
    </mc:Choice>
    <mc:Fallback xmlns="">
      <p:transition advTm="6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6463"/>
            <a:ext cx="3120712" cy="640152"/>
            <a:chOff x="0" y="-13966"/>
            <a:chExt cx="3120711" cy="640151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744750" y="-13966"/>
              <a:ext cx="1631211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Problems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D0EFB85-2829-4E5B-9458-1F59AD905715}"/>
              </a:ext>
            </a:extLst>
          </p:cNvPr>
          <p:cNvSpPr txBox="1"/>
          <p:nvPr/>
        </p:nvSpPr>
        <p:spPr>
          <a:xfrm>
            <a:off x="1811093" y="1985930"/>
            <a:ext cx="2713843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 err="1">
                <a:solidFill>
                  <a:schemeClr val="tx1"/>
                </a:solidFill>
                <a:latin typeface="Arial Nova" panose="020B0504020202020204" pitchFamily="34" charset="0"/>
              </a:rPr>
              <a:t>Github</a:t>
            </a:r>
            <a:r>
              <a:rPr lang="en-US" sz="2800" spc="-150" dirty="0">
                <a:solidFill>
                  <a:schemeClr val="tx1"/>
                </a:solidFill>
                <a:latin typeface="Arial Nova" panose="020B0504020202020204" pitchFamily="34" charset="0"/>
              </a:rPr>
              <a:t> activity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In presentation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64D9EA-AB96-4DFD-A91B-1E1A6E1F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25" y="1572670"/>
            <a:ext cx="7038975" cy="34766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ECB63-7839-44F6-8FF4-444D15E07E5F}"/>
              </a:ext>
            </a:extLst>
          </p:cNvPr>
          <p:cNvSpPr/>
          <p:nvPr/>
        </p:nvSpPr>
        <p:spPr>
          <a:xfrm>
            <a:off x="4937125" y="4301067"/>
            <a:ext cx="6142979" cy="109502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A6DCE659-50FF-4CD8-90FB-749780926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2173" y="5752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500"/>
    </mc:Choice>
    <mc:Fallback>
      <p:transition advTm="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1059"/>
            <a:ext cx="3120712" cy="645556"/>
            <a:chOff x="0" y="-19370"/>
            <a:chExt cx="3120711" cy="645555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827982" y="-19370"/>
              <a:ext cx="148052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Solution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3FE898E-8566-418A-8707-5DBAEC70F72A}"/>
              </a:ext>
            </a:extLst>
          </p:cNvPr>
          <p:cNvSpPr txBox="1"/>
          <p:nvPr/>
        </p:nvSpPr>
        <p:spPr>
          <a:xfrm>
            <a:off x="1811093" y="1985930"/>
            <a:ext cx="2713843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 err="1">
                <a:solidFill>
                  <a:schemeClr val="tx1"/>
                </a:solidFill>
                <a:latin typeface="Arial Nova" panose="020B0504020202020204" pitchFamily="34" charset="0"/>
              </a:rPr>
              <a:t>Github</a:t>
            </a:r>
            <a:r>
              <a:rPr lang="en-US" sz="2800" spc="-150" dirty="0">
                <a:solidFill>
                  <a:schemeClr val="tx1"/>
                </a:solidFill>
                <a:latin typeface="Arial Nova" panose="020B0504020202020204" pitchFamily="34" charset="0"/>
              </a:rPr>
              <a:t> activity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In presentation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>
              <a:solidFill>
                <a:schemeClr val="tx1"/>
              </a:solidFill>
              <a:latin typeface="Arial Nova" panose="020B05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BBEAB-AD80-4836-B1EA-DC57CC9B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72" y="1673505"/>
            <a:ext cx="5888051" cy="392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2D7C3-BD7C-4D33-A7FC-A12B3AD6B260}"/>
              </a:ext>
            </a:extLst>
          </p:cNvPr>
          <p:cNvSpPr txBox="1"/>
          <p:nvPr/>
        </p:nvSpPr>
        <p:spPr>
          <a:xfrm>
            <a:off x="1327830" y="3047756"/>
            <a:ext cx="378600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New data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   file name or process name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122B4B-AFC7-4B86-98B2-6B72F0971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830" y="3884960"/>
            <a:ext cx="4076700" cy="590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2B919E-6079-4A14-A9C5-37CED7B05DAB}"/>
              </a:ext>
            </a:extLst>
          </p:cNvPr>
          <p:cNvSpPr txBox="1"/>
          <p:nvPr/>
        </p:nvSpPr>
        <p:spPr>
          <a:xfrm>
            <a:off x="1327830" y="4643810"/>
            <a:ext cx="165428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Update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         date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18559C-129B-435F-AE92-C4CAF7348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830" y="5543854"/>
            <a:ext cx="2619375" cy="428625"/>
          </a:xfrm>
          <a:prstGeom prst="rect">
            <a:avLst/>
          </a:prstGeom>
        </p:spPr>
      </p:pic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37C4DBA1-368F-4D3E-BDC8-C785EBDA0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1634" y="56951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3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000"/>
    </mc:Choice>
    <mc:Fallback>
      <p:transition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Next week plan</a:t>
            </a:r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4”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" name="21">
            <a:hlinkClick r:id="" action="ppaction://media"/>
            <a:extLst>
              <a:ext uri="{FF2B5EF4-FFF2-40B4-BE49-F238E27FC236}">
                <a16:creationId xmlns:a16="http://schemas.microsoft.com/office/drawing/2014/main" id="{F0D31326-4EC3-491B-BB9A-AAD13EF46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48998" y="561022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00"/>
    </mc:Choice>
    <mc:Fallback>
      <p:transition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2794"/>
            <a:ext cx="3120714" cy="583820"/>
            <a:chOff x="-1" y="-19650"/>
            <a:chExt cx="3120712" cy="583818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1155399" y="-19650"/>
              <a:ext cx="83612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Next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Next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4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DDBE42BF-E13B-491E-A51B-BCAD4403F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6659264" y="1446278"/>
            <a:ext cx="373283" cy="373283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FD69AB-47AB-41C8-A710-D4076E1B5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226231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Basic android app function design&amp;develop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 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App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WOD generating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UI design&amp;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app function design 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2" name="22 -1">
            <a:hlinkClick r:id="" action="ppaction://media"/>
            <a:extLst>
              <a:ext uri="{FF2B5EF4-FFF2-40B4-BE49-F238E27FC236}">
                <a16:creationId xmlns:a16="http://schemas.microsoft.com/office/drawing/2014/main" id="{16B8D7EE-F32B-4BB7-8F22-B855F35F8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55694" y="5794692"/>
            <a:ext cx="609600" cy="609600"/>
          </a:xfrm>
          <a:prstGeom prst="rect">
            <a:avLst/>
          </a:prstGeom>
        </p:spPr>
      </p:pic>
      <p:pic>
        <p:nvPicPr>
          <p:cNvPr id="3" name="22-2">
            <a:hlinkClick r:id="" action="ppaction://media"/>
            <a:extLst>
              <a:ext uri="{FF2B5EF4-FFF2-40B4-BE49-F238E27FC236}">
                <a16:creationId xmlns:a16="http://schemas.microsoft.com/office/drawing/2014/main" id="{B321C5EF-2EE4-4A21-A0DE-EBD51C9D6AD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54550" y="57946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1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3000"/>
    </mc:Choice>
    <mc:Fallback>
      <p:transition advTm="6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5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직선 연결선 3"/>
          <p:cNvSpPr/>
          <p:nvPr/>
        </p:nvSpPr>
        <p:spPr>
          <a:xfrm>
            <a:off x="5417846" y="2668141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TextBox 35"/>
          <p:cNvSpPr txBox="1"/>
          <p:nvPr/>
        </p:nvSpPr>
        <p:spPr>
          <a:xfrm>
            <a:off x="5838609" y="3023839"/>
            <a:ext cx="370359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Thank You!</a:t>
            </a:r>
          </a:p>
        </p:txBody>
      </p:sp>
      <p:pic>
        <p:nvPicPr>
          <p:cNvPr id="408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65" y="2743625"/>
            <a:ext cx="1376655" cy="13249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2" name="음성 022">
            <a:hlinkClick r:id="" action="ppaction://media"/>
            <a:extLst>
              <a:ext uri="{FF2B5EF4-FFF2-40B4-BE49-F238E27FC236}">
                <a16:creationId xmlns:a16="http://schemas.microsoft.com/office/drawing/2014/main" id="{ADA4FB92-DE6B-4BC2-AF07-CBFAD1BFC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2170" y="561022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000"/>
    </mc:Choice>
    <mc:Fallback>
      <p:transition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TextBox 35"/>
          <p:cNvSpPr txBox="1"/>
          <p:nvPr/>
        </p:nvSpPr>
        <p:spPr>
          <a:xfrm>
            <a:off x="5130685" y="2859839"/>
            <a:ext cx="651032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Weekly plan</a:t>
            </a:r>
            <a:endParaRPr dirty="0"/>
          </a:p>
        </p:txBody>
      </p:sp>
      <p:sp>
        <p:nvSpPr>
          <p:cNvPr id="115" name="TextBox 35"/>
          <p:cNvSpPr txBox="1"/>
          <p:nvPr/>
        </p:nvSpPr>
        <p:spPr>
          <a:xfrm>
            <a:off x="3510915" y="2613618"/>
            <a:ext cx="1405482" cy="227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1	”</a:t>
            </a:r>
          </a:p>
        </p:txBody>
      </p:sp>
      <p:sp>
        <p:nvSpPr>
          <p:cNvPr id="116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CB402E7A-CD81-48B2-B073-91017D378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4550" y="561022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98"/>
    </mc:Choice>
    <mc:Fallback xmlns="">
      <p:transition advTm="2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612443"/>
            <a:ext cx="3120714" cy="564171"/>
            <a:chOff x="-1" y="-1"/>
            <a:chExt cx="3120712" cy="564169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525818" y="-1"/>
              <a:ext cx="208486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Weekly plan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Plan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513087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4" name="그래픽 3" descr="직선 화살표">
            <a:extLst>
              <a:ext uri="{FF2B5EF4-FFF2-40B4-BE49-F238E27FC236}">
                <a16:creationId xmlns:a16="http://schemas.microsoft.com/office/drawing/2014/main" id="{28A53334-7FB1-4411-8091-143E0DCC9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364311" y="1441835"/>
            <a:ext cx="373283" cy="37328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817923-B18F-47D8-928F-1CC805AAC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69667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Jeonghoon,Kim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app function </a:t>
                      </a:r>
                      <a:r>
                        <a:rPr lang="en-US" sz="800" kern="100" dirty="0" err="1">
                          <a:effectLst/>
                        </a:rPr>
                        <a:t>design&amp;develop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 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App database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Implementation of WOD generating module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app function design 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6A9BE2DD-0147-4F95-BF8A-4B71E0C0B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54550" y="579469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0"/>
    </mc:Choice>
    <mc:Fallback>
      <p:transition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TextBox 35"/>
          <p:cNvSpPr txBox="1"/>
          <p:nvPr/>
        </p:nvSpPr>
        <p:spPr>
          <a:xfrm>
            <a:off x="5130686" y="2859839"/>
            <a:ext cx="744637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37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2”</a:t>
            </a:r>
          </a:p>
        </p:txBody>
      </p:sp>
      <p:sp>
        <p:nvSpPr>
          <p:cNvPr id="13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1A0AC9C4-56CF-4D8C-8C05-F4D0AB76C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0102" y="567513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17"/>
    </mc:Choice>
    <mc:Fallback>
      <p:transition advTm="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521C29-D121-4A58-B468-822570CCF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238" y="2990745"/>
            <a:ext cx="4828112" cy="33147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7FC14F-804B-4710-8EB2-90BDBBBD8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459" y="1652873"/>
            <a:ext cx="3172209" cy="4652573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A2129E4-F0B2-4510-B754-28932FC0C72E}"/>
              </a:ext>
            </a:extLst>
          </p:cNvPr>
          <p:cNvSpPr txBox="1"/>
          <p:nvPr/>
        </p:nvSpPr>
        <p:spPr>
          <a:xfrm>
            <a:off x="6412373" y="1772230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WOD data collection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  <a:cs typeface="IrisUPC" panose="020B0502040204020203" pitchFamily="34" charset="-34"/>
              </a:rPr>
              <a:t>Data store to data structure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AB78FBB0-03D2-4FDD-AC94-EC5354C143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60102" y="569584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70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000"/>
    </mc:Choice>
    <mc:Fallback>
      <p:transition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79646B-A597-4751-B059-2C178B67F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872" y="1507135"/>
            <a:ext cx="4310030" cy="428621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507FC68-B6A7-4777-8023-8ABA733BD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105" y="2719960"/>
            <a:ext cx="4476629" cy="3073393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696328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data collection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Data store to data structure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4" name="7">
            <a:hlinkClick r:id="" action="ppaction://media"/>
            <a:extLst>
              <a:ext uri="{FF2B5EF4-FFF2-40B4-BE49-F238E27FC236}">
                <a16:creationId xmlns:a16="http://schemas.microsoft.com/office/drawing/2014/main" id="{E041067D-4305-487B-98F7-0B2808F8D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20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8832" y="592931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664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2500"/>
    </mc:Choice>
    <mc:Fallback>
      <p:transition advClick="0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696328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WOD data collection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Data store to data structure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3074" name="Picture 2" descr="33. TensorFlow 2.0 Release 및 변경사항 정리 – tf.Session &amp; tf.placeholder 삭제,  @tf.function, tf_upgrade_v2 | 솔라리스의 인공지능 연구실">
            <a:extLst>
              <a:ext uri="{FF2B5EF4-FFF2-40B4-BE49-F238E27FC236}">
                <a16:creationId xmlns:a16="http://schemas.microsoft.com/office/drawing/2014/main" id="{E3EDABF9-2C40-4704-BFFC-0D7F3BA04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308" y="2631095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2331148-7844-4165-A332-F2ADA92DD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872" y="1507135"/>
            <a:ext cx="4310030" cy="4286218"/>
          </a:xfrm>
          <a:prstGeom prst="rect">
            <a:avLst/>
          </a:prstGeom>
        </p:spPr>
      </p:pic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91FC7F68-4F71-471B-B37A-3C1AABE585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4550" y="581907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81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164C533-3B0B-44A7-BEAE-BBADBA3C4B2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680" y="1774318"/>
            <a:ext cx="5514905" cy="36018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142A8A-7DAF-4892-82F3-68D2EBD18826}"/>
              </a:ext>
            </a:extLst>
          </p:cNvPr>
          <p:cNvSpPr txBox="1"/>
          <p:nvPr/>
        </p:nvSpPr>
        <p:spPr>
          <a:xfrm>
            <a:off x="6980689" y="5893416"/>
            <a:ext cx="70950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Minimum SDK      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effectLst/>
                <a:latin typeface="Arial Nova" panose="020B0504020202020204" pitchFamily="34" charset="0"/>
                <a:cs typeface="Times New Roman" panose="02020603050405020304" pitchFamily="18" charset="0"/>
              </a:rPr>
              <a:t>API 25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FDEDB-C64D-425F-878A-BBCE1F9B2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907" y="3429000"/>
            <a:ext cx="4488913" cy="83554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C071F40-C71B-41FF-B59A-F2E4C9B3D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282" y="4674283"/>
            <a:ext cx="4654039" cy="8451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5870" rIns="0" bIns="-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From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November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2, 2020,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app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updates</a:t>
            </a:r>
            <a:endParaRPr kumimoji="0" lang="en-US" altLang="ko-KR" sz="17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 Nova" panose="020B05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require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Android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10 (API </a:t>
            </a:r>
            <a:r>
              <a:rPr kumimoji="0" lang="ko-KR" altLang="ko-KR" sz="23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level</a:t>
            </a: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29)</a:t>
            </a:r>
            <a:endParaRPr kumimoji="0" lang="en-US" altLang="ko-KR" sz="2300" b="0" i="0" u="none" strike="noStrike" cap="none" normalizeH="0" baseline="0" dirty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latin typeface="Arial Nova" panose="020B0504020202020204" pitchFamily="34" charset="0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or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 </a:t>
            </a:r>
            <a:r>
              <a:rPr kumimoji="0" lang="ko-KR" altLang="ko-KR" sz="17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higher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  <a:ea typeface="inherit"/>
              </a:rPr>
              <a:t>.</a:t>
            </a:r>
            <a:r>
              <a:rPr kumimoji="0" lang="ko-KR" altLang="ko-KR" sz="17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 Nova" panose="020B0504020202020204" pitchFamily="34" charset="0"/>
              </a:rPr>
              <a:t> 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52027850-E439-4341-85A7-FB1213224BC6}"/>
              </a:ext>
            </a:extLst>
          </p:cNvPr>
          <p:cNvSpPr txBox="1"/>
          <p:nvPr/>
        </p:nvSpPr>
        <p:spPr>
          <a:xfrm>
            <a:off x="1579776" y="1703832"/>
            <a:ext cx="475252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Basic android UI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Design  </a:t>
            </a:r>
            <a:r>
              <a:rPr lang="en-US" sz="2800" spc="-150" dirty="0">
                <a:solidFill>
                  <a:schemeClr val="bg1">
                    <a:lumMod val="75000"/>
                  </a:schemeClr>
                </a:solidFill>
                <a:latin typeface="Candara Light" panose="020E0502030303020204" pitchFamily="34" charset="0"/>
              </a:rPr>
              <a:t>&amp; Develop</a:t>
            </a:r>
            <a:endParaRPr sz="2800" spc="-150" dirty="0">
              <a:solidFill>
                <a:schemeClr val="bg1">
                  <a:lumMod val="7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A7D4FBA0-B197-4824-9142-C5DB75A66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60102" y="57946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42"/>
    </mc:Choice>
    <mc:Fallback xmlns="">
      <p:transition advTm="10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4F6F5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642</Words>
  <Application>Microsoft Office PowerPoint</Application>
  <PresentationFormat>와이드스크린</PresentationFormat>
  <Paragraphs>302</Paragraphs>
  <Slides>24</Slides>
  <Notes>2</Notes>
  <HiddenSlides>0</HiddenSlides>
  <MMClips>28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HY견고딕</vt:lpstr>
      <vt:lpstr>나눔바른고딕</vt:lpstr>
      <vt:lpstr>나눔손글씨 펜</vt:lpstr>
      <vt:lpstr>맑은 고딕</vt:lpstr>
      <vt:lpstr>Arial</vt:lpstr>
      <vt:lpstr>Arial Narrow</vt:lpstr>
      <vt:lpstr>Arial Nova</vt:lpstr>
      <vt:lpstr>Candara Light</vt:lpstr>
      <vt:lpstr>Cavolini</vt:lpstr>
      <vt:lpstr>Helvetica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고성주</cp:lastModifiedBy>
  <cp:revision>93</cp:revision>
  <dcterms:modified xsi:type="dcterms:W3CDTF">2020-09-25T15:59:59Z</dcterms:modified>
</cp:coreProperties>
</file>